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9" r:id="rId1"/>
  </p:sldMasterIdLst>
  <p:notesMasterIdLst>
    <p:notesMasterId r:id="rId13"/>
  </p:notesMasterIdLst>
  <p:sldIdLst>
    <p:sldId id="256" r:id="rId2"/>
    <p:sldId id="321" r:id="rId3"/>
    <p:sldId id="257" r:id="rId4"/>
    <p:sldId id="327" r:id="rId5"/>
    <p:sldId id="331" r:id="rId6"/>
    <p:sldId id="322" r:id="rId7"/>
    <p:sldId id="329" r:id="rId8"/>
    <p:sldId id="323" r:id="rId9"/>
    <p:sldId id="324" r:id="rId10"/>
    <p:sldId id="328" r:id="rId11"/>
    <p:sldId id="330" r:id="rId12"/>
  </p:sldIdLst>
  <p:sldSz cx="12192000" cy="6858000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4" cy="498773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4" cy="498773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CEADB41F-9385-4CE9-9D2E-17F1BAC16FCC}" type="datetimeFigureOut">
              <a:rPr lang="it-IT" smtClean="0"/>
              <a:t>18/03/2025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423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0880" y="4784070"/>
            <a:ext cx="5447030" cy="3914239"/>
          </a:xfrm>
          <a:prstGeom prst="rect">
            <a:avLst/>
          </a:prstGeom>
        </p:spPr>
        <p:txBody>
          <a:bodyPr vert="horz" lIns="91550" tIns="45775" rIns="91550" bIns="45775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42154"/>
            <a:ext cx="2950474" cy="498772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4" cy="498772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B131C81F-EEDE-4D4A-A8F0-A43194E6D3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0320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5901-E71B-4947-A369-B1139F29A12F}" type="datetimeFigureOut">
              <a:rPr lang="it-IT" smtClean="0"/>
              <a:t>18/03/2025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DCA1732-B977-42EB-94C9-62B689D297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0480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5901-E71B-4947-A369-B1139F29A12F}" type="datetimeFigureOut">
              <a:rPr lang="it-IT" smtClean="0"/>
              <a:t>18/03/2025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DCA1732-B977-42EB-94C9-62B689D297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7340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5901-E71B-4947-A369-B1139F29A12F}" type="datetimeFigureOut">
              <a:rPr lang="it-IT" smtClean="0"/>
              <a:t>18/03/2025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DCA1732-B977-42EB-94C9-62B689D29792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4042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5901-E71B-4947-A369-B1139F29A12F}" type="datetimeFigureOut">
              <a:rPr lang="it-IT" smtClean="0"/>
              <a:t>18/03/2025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DCA1732-B977-42EB-94C9-62B689D297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0795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5901-E71B-4947-A369-B1139F29A12F}" type="datetimeFigureOut">
              <a:rPr lang="it-IT" smtClean="0"/>
              <a:t>18/03/2025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DCA1732-B977-42EB-94C9-62B689D29792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7702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5901-E71B-4947-A369-B1139F29A12F}" type="datetimeFigureOut">
              <a:rPr lang="it-IT" smtClean="0"/>
              <a:t>18/03/2025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DCA1732-B977-42EB-94C9-62B689D297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9242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5901-E71B-4947-A369-B1139F29A12F}" type="datetimeFigureOut">
              <a:rPr lang="it-IT" smtClean="0"/>
              <a:t>18/03/2025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1732-B977-42EB-94C9-62B689D297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5942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5901-E71B-4947-A369-B1139F29A12F}" type="datetimeFigureOut">
              <a:rPr lang="it-IT" smtClean="0"/>
              <a:t>18/03/2025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1732-B977-42EB-94C9-62B689D297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7974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5901-E71B-4947-A369-B1139F29A12F}" type="datetimeFigureOut">
              <a:rPr lang="it-IT" smtClean="0"/>
              <a:t>18/03/2025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1732-B977-42EB-94C9-62B689D297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5815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5901-E71B-4947-A369-B1139F29A12F}" type="datetimeFigureOut">
              <a:rPr lang="it-IT" smtClean="0"/>
              <a:t>18/03/2025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DCA1732-B977-42EB-94C9-62B689D297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067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5901-E71B-4947-A369-B1139F29A12F}" type="datetimeFigureOut">
              <a:rPr lang="it-IT" smtClean="0"/>
              <a:t>18/03/2025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DCA1732-B977-42EB-94C9-62B689D297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5096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5901-E71B-4947-A369-B1139F29A12F}" type="datetimeFigureOut">
              <a:rPr lang="it-IT" smtClean="0"/>
              <a:t>18/03/2025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DCA1732-B977-42EB-94C9-62B689D297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2082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5901-E71B-4947-A369-B1139F29A12F}" type="datetimeFigureOut">
              <a:rPr lang="it-IT" smtClean="0"/>
              <a:t>18/03/2025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1732-B977-42EB-94C9-62B689D297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9921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5901-E71B-4947-A369-B1139F29A12F}" type="datetimeFigureOut">
              <a:rPr lang="it-IT" smtClean="0"/>
              <a:t>18/03/2025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1732-B977-42EB-94C9-62B689D297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2477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5901-E71B-4947-A369-B1139F29A12F}" type="datetimeFigureOut">
              <a:rPr lang="it-IT" smtClean="0"/>
              <a:t>18/03/2025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1732-B977-42EB-94C9-62B689D297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7670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5901-E71B-4947-A369-B1139F29A12F}" type="datetimeFigureOut">
              <a:rPr lang="it-IT" smtClean="0"/>
              <a:t>18/03/2025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DCA1732-B977-42EB-94C9-62B689D297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190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15901-E71B-4947-A369-B1139F29A12F}" type="datetimeFigureOut">
              <a:rPr lang="it-IT" smtClean="0"/>
              <a:t>18/03/2025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DCA1732-B977-42EB-94C9-62B689D297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575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  <p:sldLayoutId id="2147484091" r:id="rId12"/>
    <p:sldLayoutId id="2147484092" r:id="rId13"/>
    <p:sldLayoutId id="2147484093" r:id="rId14"/>
    <p:sldLayoutId id="2147484094" r:id="rId15"/>
    <p:sldLayoutId id="214748409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9F2F1990-3CFB-B0AA-8245-134B9C9EB7A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133600" y="57855"/>
            <a:ext cx="10058400" cy="1465262"/>
          </a:xfrm>
        </p:spPr>
        <p:txBody>
          <a:bodyPr>
            <a:normAutofit fontScale="47500" lnSpcReduction="20000"/>
          </a:bodyPr>
          <a:lstStyle/>
          <a:p>
            <a:pPr algn="ctr"/>
            <a:endParaRPr lang="it-IT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it-IT" sz="8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PRESENTAZIONE DEL PROGETTO</a:t>
            </a:r>
          </a:p>
          <a:p>
            <a:pPr marL="0" indent="0" algn="ctr">
              <a:buNone/>
            </a:pPr>
            <a:r>
              <a:rPr lang="it-IT" sz="8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CO-</a:t>
            </a:r>
            <a:r>
              <a:rPr lang="it-IT" sz="8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AbitAzione</a:t>
            </a:r>
            <a:r>
              <a:rPr lang="it-IT" sz="8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Solidale </a:t>
            </a:r>
          </a:p>
        </p:txBody>
      </p:sp>
      <p:pic>
        <p:nvPicPr>
          <p:cNvPr id="4" name="Image 1" descr="logo_comune_singolo_c4">
            <a:extLst>
              <a:ext uri="{FF2B5EF4-FFF2-40B4-BE49-F238E27FC236}">
                <a16:creationId xmlns:a16="http://schemas.microsoft.com/office/drawing/2014/main" id="{94B02CA8-8C36-2820-FE38-AA4C02CF14DC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6597" y="1576739"/>
            <a:ext cx="624840" cy="93218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FBD1544D-C406-D002-C3F7-6F94B6BF46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05" y="1562446"/>
            <a:ext cx="1695450" cy="507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4" descr="Immagine che contiene Carattere, Elementi grafici, logo, schermata&#10;&#10;Il contenuto generato dall'IA potrebbe non essere corretto.">
            <a:extLst>
              <a:ext uri="{FF2B5EF4-FFF2-40B4-BE49-F238E27FC236}">
                <a16:creationId xmlns:a16="http://schemas.microsoft.com/office/drawing/2014/main" id="{370EBE09-4BB6-ED80-8D07-0DF9AAA1F11A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712" y="2098732"/>
            <a:ext cx="1550035" cy="422910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FE686030-7459-DE31-A176-1A216DB987C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6210" t="21679" r="23226" b="21679"/>
          <a:stretch/>
        </p:blipFill>
        <p:spPr>
          <a:xfrm>
            <a:off x="4428337" y="1473741"/>
            <a:ext cx="6558116" cy="5152104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05156242-B8D0-A191-2FA2-C623BD503ECD}"/>
              </a:ext>
            </a:extLst>
          </p:cNvPr>
          <p:cNvSpPr txBox="1"/>
          <p:nvPr/>
        </p:nvSpPr>
        <p:spPr>
          <a:xfrm>
            <a:off x="756994" y="4291465"/>
            <a:ext cx="3950774" cy="2008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it-IT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18 marzo 2025 </a:t>
            </a:r>
          </a:p>
          <a:p>
            <a:pPr algn="ctr">
              <a:lnSpc>
                <a:spcPct val="114000"/>
              </a:lnSpc>
            </a:pPr>
            <a:r>
              <a:rPr lang="it-IT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ore 12.30</a:t>
            </a:r>
          </a:p>
          <a:p>
            <a:pPr algn="ctr">
              <a:lnSpc>
                <a:spcPct val="114000"/>
              </a:lnSpc>
            </a:pPr>
            <a:r>
              <a:rPr lang="it-IT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Sala Giunta</a:t>
            </a:r>
          </a:p>
          <a:p>
            <a:pPr algn="ctr">
              <a:lnSpc>
                <a:spcPct val="114000"/>
              </a:lnSpc>
            </a:pPr>
            <a:r>
              <a:rPr lang="it-IT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Comune di Como</a:t>
            </a:r>
          </a:p>
        </p:txBody>
      </p:sp>
    </p:spTree>
    <p:extLst>
      <p:ext uri="{BB962C8B-B14F-4D97-AF65-F5344CB8AC3E}">
        <p14:creationId xmlns:p14="http://schemas.microsoft.com/office/powerpoint/2010/main" val="3519390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79779B-A884-BDEB-0F7E-51F6513A0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Azioni progettuali:</a:t>
            </a:r>
            <a:b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t-IT" sz="36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APERTURA AL TERRITORIO</a:t>
            </a:r>
            <a:br>
              <a:rPr lang="it-IT" sz="3600" dirty="0">
                <a:effectLst/>
                <a:latin typeface="Arial MT"/>
                <a:ea typeface="Arial MT"/>
                <a:cs typeface="Arial MT"/>
              </a:rPr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55F459-6845-B154-0E8D-020322C48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R="92075" lvl="0" algn="just">
              <a:lnSpc>
                <a:spcPct val="115000"/>
              </a:lnSpc>
              <a:buSzPts val="1100"/>
              <a:buFont typeface="Arial" panose="020B0604020202020204" pitchFamily="34" charset="0"/>
              <a:buChar char="•"/>
            </a:pPr>
            <a:r>
              <a:rPr lang="it-IT" u="sng" spc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creazione e progressivo ampliamento di una rete territoriale</a:t>
            </a:r>
            <a:r>
              <a:rPr lang="it-IT" spc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R="92075" lvl="0" algn="just">
              <a:lnSpc>
                <a:spcPct val="115000"/>
              </a:lnSpc>
              <a:buSzPts val="1100"/>
              <a:buFont typeface="Arial" panose="020B0604020202020204" pitchFamily="34" charset="0"/>
              <a:buChar char="•"/>
            </a:pPr>
            <a:r>
              <a:rPr lang="it-IT" u="sng" spc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costruzione di un’immagine viva e aperta della struttura, come:</a:t>
            </a:r>
            <a:endParaRPr lang="it-IT" spc="0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92075" lvl="1" indent="-342900" algn="just">
              <a:lnSpc>
                <a:spcPct val="115000"/>
              </a:lnSpc>
              <a:buFont typeface="Symbol" panose="05050102010706020507" pitchFamily="18" charset="2"/>
              <a:buChar char=""/>
            </a:pPr>
            <a:r>
              <a:rPr lang="it-IT" u="sng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luogo di confronto e incontro tra agio e disagio, in ottica di cittadinanza attiva</a:t>
            </a:r>
            <a:r>
              <a:rPr lang="it-IT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R="92075" lvl="1" indent="-342900" algn="just">
              <a:lnSpc>
                <a:spcPct val="115000"/>
              </a:lnSpc>
              <a:buFont typeface="Symbol" panose="05050102010706020507" pitchFamily="18" charset="2"/>
              <a:buChar char=""/>
            </a:pPr>
            <a:r>
              <a:rPr lang="it-IT" u="sng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spazio fruibile dalla popolazione</a:t>
            </a:r>
            <a:endParaRPr lang="it-IT" u="sng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92075" lvl="1" indent="-342900" algn="just">
              <a:lnSpc>
                <a:spcPct val="115000"/>
              </a:lnSpc>
              <a:buFont typeface="Symbol" panose="05050102010706020507" pitchFamily="18" charset="2"/>
              <a:buChar char=""/>
            </a:pPr>
            <a:endParaRPr lang="it-IT" u="sng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92075" indent="0" algn="just">
              <a:lnSpc>
                <a:spcPct val="115000"/>
              </a:lnSpc>
              <a:buNone/>
            </a:pPr>
            <a:r>
              <a:rPr lang="it-IT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L'immobile "aperto" alla cittadinanza per la creazione di </a:t>
            </a:r>
            <a:r>
              <a:rPr lang="it-IT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attività di socializzazione e aggregazione</a:t>
            </a:r>
            <a:r>
              <a:rPr lang="it-IT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risposta ai bisogni del territorio, nonché la promozione di un </a:t>
            </a:r>
            <a:r>
              <a:rPr lang="it-IT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laboratorio di idee e innovazioni sociali legate al tema dell’abitare</a:t>
            </a:r>
            <a:r>
              <a:rPr lang="it-IT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>
              <a:buNone/>
            </a:pP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942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3F57F5-4478-B10E-F870-C5F502E58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9943" y="631371"/>
            <a:ext cx="9784669" cy="527985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it-IT" sz="2800" b="1" dirty="0"/>
              <a:t>Per maggiori informazioni sulle modalità d’acceso e sul funzionamento specifico del progetto, si rimanda alla Carta dei Servizi pubblicata sul sito  istituzionale del Comune di Como e sui siti degli enti co-progettanti.</a:t>
            </a:r>
            <a:r>
              <a:rPr lang="it-IT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 algn="ctr">
              <a:buNone/>
            </a:pPr>
            <a:endParaRPr lang="it-IT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it-IT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Contatti: </a:t>
            </a:r>
          </a:p>
          <a:p>
            <a:pPr marL="0" indent="0" algn="ctr">
              <a:buNone/>
            </a:pPr>
            <a:r>
              <a:rPr lang="it-IT" sz="2800" b="1" kern="0" dirty="0">
                <a:latin typeface="Arial" panose="020B0604020202020204" pitchFamily="34" charset="0"/>
                <a:ea typeface="Arial" panose="020B0604020202020204" pitchFamily="34" charset="0"/>
              </a:rPr>
              <a:t>Riferimenti</a:t>
            </a:r>
            <a:r>
              <a:rPr lang="it-IT" sz="2800" b="1" kern="0" spc="-3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it-IT" sz="2800" b="1" kern="0" dirty="0">
                <a:latin typeface="Arial" panose="020B0604020202020204" pitchFamily="34" charset="0"/>
                <a:ea typeface="Arial" panose="020B0604020202020204" pitchFamily="34" charset="0"/>
              </a:rPr>
              <a:t>Comune</a:t>
            </a:r>
            <a:r>
              <a:rPr lang="it-IT" sz="2800" b="1" kern="0" spc="-3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it-IT" sz="2800" b="1" kern="0" dirty="0">
                <a:latin typeface="Arial" panose="020B0604020202020204" pitchFamily="34" charset="0"/>
                <a:ea typeface="Arial" panose="020B0604020202020204" pitchFamily="34" charset="0"/>
              </a:rPr>
              <a:t>di</a:t>
            </a:r>
            <a:r>
              <a:rPr lang="it-IT" sz="2800" b="1" kern="0" spc="-4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it-IT" sz="2800" b="1" kern="0" spc="-10" dirty="0">
                <a:latin typeface="Arial" panose="020B0604020202020204" pitchFamily="34" charset="0"/>
                <a:ea typeface="Arial" panose="020B0604020202020204" pitchFamily="34" charset="0"/>
              </a:rPr>
              <a:t>Como:</a:t>
            </a:r>
            <a:br>
              <a:rPr lang="it-IT" sz="2800" b="1" kern="0" dirty="0"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it-IT" sz="2800" dirty="0">
                <a:latin typeface="Arial MT"/>
                <a:ea typeface="Arial MT"/>
                <a:cs typeface="Arial MT"/>
              </a:rPr>
              <a:t>servizio.famiglia-adulti@comune.como.it</a:t>
            </a:r>
            <a:br>
              <a:rPr lang="it-IT" sz="2800" dirty="0">
                <a:latin typeface="Arial MT"/>
                <a:ea typeface="Arial MT"/>
                <a:cs typeface="Arial MT"/>
              </a:rPr>
            </a:br>
            <a:r>
              <a:rPr lang="it-IT" sz="2800" dirty="0">
                <a:latin typeface="Arial MT"/>
                <a:ea typeface="Arial MT"/>
                <a:cs typeface="Arial MT"/>
              </a:rPr>
              <a:t>tel.</a:t>
            </a:r>
            <a:r>
              <a:rPr lang="it-IT" sz="2800" spc="-15" dirty="0">
                <a:latin typeface="Arial MT"/>
                <a:ea typeface="Arial MT"/>
                <a:cs typeface="Arial MT"/>
              </a:rPr>
              <a:t> </a:t>
            </a:r>
            <a:r>
              <a:rPr lang="it-IT" sz="2800" spc="-10" dirty="0">
                <a:latin typeface="Arial MT"/>
                <a:ea typeface="Arial MT"/>
                <a:cs typeface="Arial MT"/>
              </a:rPr>
              <a:t>0312521</a:t>
            </a:r>
            <a:br>
              <a:rPr lang="it-IT" sz="2800" dirty="0">
                <a:latin typeface="Arial MT"/>
                <a:ea typeface="Arial MT"/>
                <a:cs typeface="Arial MT"/>
              </a:rPr>
            </a:br>
            <a:r>
              <a:rPr lang="it-IT" sz="2800" dirty="0">
                <a:latin typeface="Arial MT"/>
                <a:ea typeface="Arial MT"/>
                <a:cs typeface="Arial MT"/>
              </a:rPr>
              <a:t> </a:t>
            </a:r>
            <a:br>
              <a:rPr lang="it-IT" sz="2800" dirty="0">
                <a:latin typeface="Arial MT"/>
                <a:ea typeface="Arial MT"/>
                <a:cs typeface="Arial MT"/>
              </a:rPr>
            </a:br>
            <a:r>
              <a:rPr lang="it-IT" sz="2800" b="1" kern="0" dirty="0">
                <a:latin typeface="Arial" panose="020B0604020202020204" pitchFamily="34" charset="0"/>
                <a:ea typeface="Arial" panose="020B0604020202020204" pitchFamily="34" charset="0"/>
              </a:rPr>
              <a:t>Riferimenti</a:t>
            </a:r>
            <a:r>
              <a:rPr lang="it-IT" sz="2800" b="1" kern="0" spc="-3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it-IT" sz="2800" b="1" kern="0" dirty="0">
                <a:latin typeface="Arial" panose="020B0604020202020204" pitchFamily="34" charset="0"/>
                <a:ea typeface="Arial" panose="020B0604020202020204" pitchFamily="34" charset="0"/>
              </a:rPr>
              <a:t>Ente</a:t>
            </a:r>
            <a:r>
              <a:rPr lang="it-IT" sz="2800" b="1" kern="0" spc="-4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it-IT" sz="2800" b="1" kern="0" dirty="0">
                <a:latin typeface="Arial" panose="020B0604020202020204" pitchFamily="34" charset="0"/>
                <a:ea typeface="Arial" panose="020B0604020202020204" pitchFamily="34" charset="0"/>
              </a:rPr>
              <a:t>Gestore</a:t>
            </a:r>
            <a:r>
              <a:rPr lang="it-IT" sz="2800" b="1" kern="0" spc="-3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it-IT" sz="2800" b="1" kern="0" dirty="0">
                <a:latin typeface="Arial" panose="020B0604020202020204" pitchFamily="34" charset="0"/>
                <a:ea typeface="Arial" panose="020B0604020202020204" pitchFamily="34" charset="0"/>
              </a:rPr>
              <a:t>del</a:t>
            </a:r>
            <a:r>
              <a:rPr lang="it-IT" sz="2800" b="1" kern="0" spc="-3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it-IT" sz="2800" b="1" kern="0" spc="-10" dirty="0">
                <a:latin typeface="Arial" panose="020B0604020202020204" pitchFamily="34" charset="0"/>
                <a:ea typeface="Arial" panose="020B0604020202020204" pitchFamily="34" charset="0"/>
              </a:rPr>
              <a:t>Servizio:</a:t>
            </a:r>
            <a:br>
              <a:rPr lang="it-IT" sz="2800" b="1" kern="0" dirty="0"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n-US" sz="2800" u="sng" spc="-10" dirty="0">
                <a:uFill>
                  <a:solidFill>
                    <a:srgbClr val="0000FF"/>
                  </a:solidFill>
                </a:uFill>
                <a:latin typeface="Arial MT"/>
                <a:ea typeface="Arial MT"/>
                <a:cs typeface="Arial MT"/>
              </a:rPr>
              <a:t>viaconciliazione@coopcsls.it</a:t>
            </a:r>
            <a:r>
              <a:rPr lang="en-US" sz="2800" spc="-10" dirty="0">
                <a:latin typeface="Arial MT"/>
                <a:ea typeface="Arial MT"/>
                <a:cs typeface="Arial MT"/>
              </a:rPr>
              <a:t> </a:t>
            </a:r>
            <a:br>
              <a:rPr lang="it-IT" sz="2800" dirty="0">
                <a:latin typeface="Arial MT"/>
                <a:ea typeface="Arial MT"/>
                <a:cs typeface="Arial MT"/>
              </a:rPr>
            </a:br>
            <a:r>
              <a:rPr lang="en-US" sz="2800" dirty="0">
                <a:latin typeface="Arial MT"/>
                <a:ea typeface="Arial MT"/>
                <a:cs typeface="Arial MT"/>
              </a:rPr>
              <a:t>tel. 334 6595425 </a:t>
            </a:r>
            <a:br>
              <a:rPr lang="it-IT" sz="2800" dirty="0">
                <a:latin typeface="Arial MT"/>
                <a:ea typeface="Arial MT"/>
                <a:cs typeface="Arial MT"/>
              </a:rPr>
            </a:br>
            <a:r>
              <a:rPr lang="en-US" sz="2800" dirty="0">
                <a:latin typeface="Arial MT"/>
                <a:ea typeface="Arial MT"/>
                <a:cs typeface="Arial MT"/>
              </a:rPr>
              <a:t>tel. 331 8603549</a:t>
            </a:r>
            <a:br>
              <a:rPr lang="it-IT" sz="2800" dirty="0">
                <a:latin typeface="Arial MT"/>
                <a:ea typeface="Arial MT"/>
                <a:cs typeface="Arial MT"/>
              </a:rPr>
            </a:br>
            <a:endParaRPr lang="it-IT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1655969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DDAD3CAA-10A6-B809-EB82-A99E0C2B15E9}"/>
              </a:ext>
            </a:extLst>
          </p:cNvPr>
          <p:cNvSpPr txBox="1"/>
          <p:nvPr/>
        </p:nvSpPr>
        <p:spPr>
          <a:xfrm>
            <a:off x="1671483" y="382201"/>
            <a:ext cx="1001046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kern="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 centro del progetto </a:t>
            </a:r>
            <a:r>
              <a:rPr lang="it-IT" sz="2000" b="1" kern="5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l’immobile comunale di via Conciliazione </a:t>
            </a:r>
            <a:r>
              <a:rPr lang="it-IT" sz="2000" kern="5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nella forma del “</a:t>
            </a:r>
            <a:r>
              <a:rPr lang="it-IT" sz="2000" b="1" kern="5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co-housing</a:t>
            </a:r>
            <a:r>
              <a:rPr lang="it-IT" sz="2000" kern="5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”, tradotto al singolare per sottolineare la presenza di spazi “personali” all’interno di una necessaria esperienza di convivenza tra i beneficiari, ma anche l’impegno del Comune di Como (CO iniziale) nel voler rispondere con soluzioni innovative alle problematiche legate all’emergenza abitativa del territorio. </a:t>
            </a:r>
          </a:p>
          <a:p>
            <a:pPr algn="just"/>
            <a:endParaRPr lang="it-IT" sz="20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it-IT" sz="2000" b="1" kern="5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Solidale</a:t>
            </a:r>
            <a:r>
              <a:rPr lang="it-IT" sz="2000" kern="5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 l’impegno fondante nel favorire la strutturazione di forme di solidarietà all’interno della casa ma anche tra la casa ed il territorio, con particolare attenzione al quartiere di Tavernola.</a:t>
            </a:r>
          </a:p>
        </p:txBody>
      </p:sp>
      <p:pic>
        <p:nvPicPr>
          <p:cNvPr id="7" name="Immagine 6" descr="Immagine che contiene aria aperta, finestra, città, Quartiere&#10;&#10;Il contenuto generato dall'IA potrebbe non essere corretto.">
            <a:extLst>
              <a:ext uri="{FF2B5EF4-FFF2-40B4-BE49-F238E27FC236}">
                <a16:creationId xmlns:a16="http://schemas.microsoft.com/office/drawing/2014/main" id="{7A776B8E-2028-E8E7-9EA5-2F321DF8FF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6919">
            <a:off x="1914870" y="3427084"/>
            <a:ext cx="1881846" cy="2959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3B51C65-AB9C-558C-0B1C-31C1064CE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580" y="3845332"/>
            <a:ext cx="3500283" cy="2322871"/>
          </a:xfrm>
          <a:prstGeom prst="rect">
            <a:avLst/>
          </a:prstGeom>
        </p:spPr>
      </p:pic>
      <p:pic>
        <p:nvPicPr>
          <p:cNvPr id="6" name="Immagine 5" descr="Immagine che contiene aria aperta, cielo, albero, nuvola&#10;&#10;Il contenuto generato dall'IA potrebbe non essere corretto.">
            <a:extLst>
              <a:ext uri="{FF2B5EF4-FFF2-40B4-BE49-F238E27FC236}">
                <a16:creationId xmlns:a16="http://schemas.microsoft.com/office/drawing/2014/main" id="{B7FA2BF9-E327-77A8-AC52-D121019D7B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4154">
            <a:off x="7391673" y="4404851"/>
            <a:ext cx="3522134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78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2FBD37D-E8D2-4C37-B9D3-54BEF53FA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0312" y="314633"/>
            <a:ext cx="10386552" cy="3777622"/>
          </a:xfrm>
        </p:spPr>
        <p:txBody>
          <a:bodyPr>
            <a:noAutofit/>
          </a:bodyPr>
          <a:lstStyle/>
          <a:p>
            <a:pPr marL="90170" marR="93345" algn="just">
              <a:lnSpc>
                <a:spcPct val="115000"/>
              </a:lnSpc>
              <a:spcBef>
                <a:spcPts val="250"/>
              </a:spcBef>
              <a:buNone/>
            </a:pPr>
            <a:r>
              <a:rPr lang="it-IT" sz="24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400" b="1" kern="1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CO-</a:t>
            </a:r>
            <a:r>
              <a:rPr lang="it-IT" sz="2400" b="1" kern="1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AbitAzione</a:t>
            </a:r>
            <a:r>
              <a:rPr lang="it-IT" sz="2400" b="1" kern="1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Solidale</a:t>
            </a:r>
            <a:r>
              <a:rPr lang="it-IT" sz="2400" kern="1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affronta l'emergenza abitativa a Como, con particolare attenzione ai nuclei familiari vulnerabili come </a:t>
            </a:r>
            <a:r>
              <a:rPr lang="it-IT" sz="2400" b="1" kern="1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padri separati</a:t>
            </a:r>
            <a:r>
              <a:rPr lang="it-IT" sz="2400" kern="1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it-IT" sz="2400" b="1" kern="1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famiglie con minori</a:t>
            </a:r>
            <a:r>
              <a:rPr lang="it-IT" sz="2400" b="1" kern="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it-IT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un approccio integrato che combina l'accoglienza temporanea, il supporto sociale e l'autonomia abitativa. </a:t>
            </a:r>
            <a:endParaRPr lang="it-IT" sz="2400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0170" marR="93345" algn="just">
              <a:lnSpc>
                <a:spcPct val="115000"/>
              </a:lnSpc>
              <a:spcBef>
                <a:spcPts val="250"/>
              </a:spcBef>
              <a:buNone/>
            </a:pPr>
            <a:r>
              <a:rPr lang="it-IT" sz="24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propone di: </a:t>
            </a:r>
          </a:p>
          <a:p>
            <a:pPr marL="90170" marR="93345" algn="just">
              <a:lnSpc>
                <a:spcPct val="115000"/>
              </a:lnSpc>
              <a:spcBef>
                <a:spcPts val="250"/>
              </a:spcBef>
            </a:pPr>
            <a:r>
              <a:rPr lang="it-IT" sz="24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offrire un'opportunità concreta </a:t>
            </a:r>
            <a:r>
              <a:rPr lang="it-IT" sz="24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nuclei familiari, </a:t>
            </a:r>
          </a:p>
          <a:p>
            <a:pPr marL="90170" marR="93345" algn="just">
              <a:lnSpc>
                <a:spcPct val="115000"/>
              </a:lnSpc>
              <a:spcBef>
                <a:spcPts val="250"/>
              </a:spcBef>
            </a:pPr>
            <a:r>
              <a:rPr lang="it-IT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costruire vicinanze,</a:t>
            </a:r>
            <a:r>
              <a:rPr lang="it-IT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attraverso la creazione di reti di solidarietà e supporto sociale</a:t>
            </a:r>
            <a:r>
              <a:rPr lang="it-IT" sz="1800" spc="0" dirty="0">
                <a:solidFill>
                  <a:schemeClr val="tx1"/>
                </a:solidFill>
                <a:effectLst/>
                <a:latin typeface="Arial MT"/>
                <a:ea typeface="Times New Roman" panose="02020603050405020304" pitchFamily="18" charset="0"/>
                <a:cs typeface="Arial MT"/>
              </a:rPr>
              <a:t>, </a:t>
            </a:r>
            <a:r>
              <a:rPr lang="it-IT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un contesto di inclusione e partecipazione attiva;</a:t>
            </a:r>
          </a:p>
          <a:p>
            <a:pPr marL="90170" marR="93345" algn="just">
              <a:lnSpc>
                <a:spcPct val="115000"/>
              </a:lnSpc>
              <a:spcBef>
                <a:spcPts val="250"/>
              </a:spcBef>
            </a:pPr>
            <a:r>
              <a:rPr lang="it-IT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moltiplicare interazioni, </a:t>
            </a:r>
            <a:r>
              <a:rPr lang="it-IT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contatti e relazioni, in risposta a un bisogno urgente e concreto della comunità al fine di mettere in atto azioni efficaci di contrasto alla povertà abitativa e di sostegno sociale.</a:t>
            </a:r>
          </a:p>
          <a:p>
            <a:pPr marL="90170" marR="93345" algn="just">
              <a:lnSpc>
                <a:spcPct val="115000"/>
              </a:lnSpc>
              <a:spcBef>
                <a:spcPts val="250"/>
              </a:spcBef>
            </a:pPr>
            <a:r>
              <a:rPr lang="it-IT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implementare il capitale sociale</a:t>
            </a:r>
            <a:r>
              <a:rPr lang="it-IT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attraverso la creazione di legami caratterizzati da continuità, dimensione di scambio e di solidarietà. </a:t>
            </a:r>
          </a:p>
          <a:p>
            <a:pPr marL="90170" marR="93345" algn="just">
              <a:lnSpc>
                <a:spcPct val="115000"/>
              </a:lnSpc>
              <a:spcBef>
                <a:spcPts val="250"/>
              </a:spcBef>
              <a:buNone/>
            </a:pPr>
            <a:endParaRPr lang="it-IT" sz="2400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it-IT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525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CDB46-D1CB-A09D-BF45-EC9393B85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687D74-A6FF-EDF2-0C6E-CE369662E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1" y="358639"/>
            <a:ext cx="9213696" cy="1280890"/>
          </a:xfrm>
        </p:spPr>
        <p:txBody>
          <a:bodyPr/>
          <a:lstStyle/>
          <a:p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L’immobile, centro del progetto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E97FC9D-979D-2666-CEF6-4561E3F8F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6284" y="1080100"/>
            <a:ext cx="9842090" cy="3777622"/>
          </a:xfrm>
        </p:spPr>
        <p:txBody>
          <a:bodyPr>
            <a:noAutofit/>
          </a:bodyPr>
          <a:lstStyle/>
          <a:p>
            <a:pPr marL="89535" marR="140335" algn="just">
              <a:lnSpc>
                <a:spcPct val="115000"/>
              </a:lnSpc>
              <a:buNone/>
            </a:pPr>
            <a:r>
              <a:rPr lang="it-IT" sz="1800" kern="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progetto prende vita nell’immobile di </a:t>
            </a:r>
            <a:r>
              <a:rPr lang="it-IT" sz="1800" b="1" kern="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 Conciliazione 33</a:t>
            </a:r>
            <a:r>
              <a:rPr lang="it-IT" sz="1800" kern="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un luogo che accoglie e diventa un </a:t>
            </a:r>
            <a:r>
              <a:rPr lang="it-IT" sz="1800" b="1" kern="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laboratorio di idee, di solidarietà</a:t>
            </a:r>
            <a:r>
              <a:rPr lang="it-IT" sz="1800" kern="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it-IT" sz="1800" b="1" kern="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inclusione</a:t>
            </a:r>
            <a:r>
              <a:rPr lang="it-IT" sz="1800" kern="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it-IT" sz="1800" b="1" kern="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autonomia</a:t>
            </a:r>
            <a:r>
              <a:rPr lang="it-IT" sz="1800" kern="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89535" marR="140335" algn="just">
              <a:lnSpc>
                <a:spcPct val="115000"/>
              </a:lnSpc>
              <a:buNone/>
            </a:pPr>
            <a:r>
              <a:rPr lang="it-IT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Caratteristiche dell’immobile:</a:t>
            </a:r>
          </a:p>
          <a:p>
            <a:pPr marL="89535" marR="140335" algn="just">
              <a:lnSpc>
                <a:spcPct val="115000"/>
              </a:lnSpc>
              <a:buNone/>
            </a:pPr>
            <a:r>
              <a:rPr lang="it-IT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Capienza</a:t>
            </a:r>
            <a:r>
              <a:rPr lang="it-IT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9 nuclei (nr. 3 padri separati e nr. 6 nuclei familiari) con figli minorenni, fino ad un massimo di 24 persone.</a:t>
            </a:r>
          </a:p>
          <a:p>
            <a:pPr marL="89535" marR="140335" algn="just">
              <a:lnSpc>
                <a:spcPct val="115000"/>
              </a:lnSpc>
              <a:buNone/>
            </a:pPr>
            <a:r>
              <a:rPr lang="it-IT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Strutturazione</a:t>
            </a:r>
            <a:r>
              <a:rPr lang="it-IT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742950" marR="140335" lvl="1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800" b="1" u="sng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piano terra</a:t>
            </a:r>
            <a:r>
              <a:rPr lang="it-IT" sz="18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ampio locale polifunzionale libero, spazio attrezzato per uso lavanderia/stireria e bagni igienici;</a:t>
            </a:r>
          </a:p>
          <a:p>
            <a:pPr marR="140335" lvl="1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800" b="1" u="sng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Primo, secondo e terzo piano</a:t>
            </a:r>
            <a:r>
              <a:rPr lang="it-IT" sz="18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cucina con area pranzo in condivisione, n. 3 camere (monolocali</a:t>
            </a:r>
            <a:r>
              <a:rPr lang="it-IT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con bagno interno o esterno ad uso privato</a:t>
            </a:r>
            <a:endParaRPr lang="it-IT" sz="1800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555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62ABC4B-37D8-4218-BDD8-6DF6A00C0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Immagine 8" descr="Immagine che contiene muro, interno, pavimento, interior design&#10;&#10;Il contenuto generato dall'IA potrebbe non essere corretto.">
            <a:extLst>
              <a:ext uri="{FF2B5EF4-FFF2-40B4-BE49-F238E27FC236}">
                <a16:creationId xmlns:a16="http://schemas.microsoft.com/office/drawing/2014/main" id="{D155180E-951A-497C-F4A3-B5D2AFF90F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926" r="-2" b="13178"/>
          <a:stretch/>
        </p:blipFill>
        <p:spPr>
          <a:xfrm>
            <a:off x="321730" y="321732"/>
            <a:ext cx="5674897" cy="3017405"/>
          </a:xfrm>
          <a:prstGeom prst="rect">
            <a:avLst/>
          </a:prstGeom>
        </p:spPr>
      </p:pic>
      <p:pic>
        <p:nvPicPr>
          <p:cNvPr id="8" name="Immagine 7" descr="Immagine che contiene interno, scena, stanza, muro&#10;&#10;Il contenuto generato dall'IA potrebbe non essere corretto.">
            <a:extLst>
              <a:ext uri="{FF2B5EF4-FFF2-40B4-BE49-F238E27FC236}">
                <a16:creationId xmlns:a16="http://schemas.microsoft.com/office/drawing/2014/main" id="{0067B0EC-3F2C-132E-4E1F-6B7F06099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2597"/>
          <a:stretch/>
        </p:blipFill>
        <p:spPr>
          <a:xfrm>
            <a:off x="321730" y="3510853"/>
            <a:ext cx="5674897" cy="2789954"/>
          </a:xfrm>
          <a:prstGeom prst="rect">
            <a:avLst/>
          </a:prstGeom>
        </p:spPr>
      </p:pic>
      <p:pic>
        <p:nvPicPr>
          <p:cNvPr id="6" name="Immagine 5" descr="Immagine che contiene interno, muro, scena, stanza&#10;&#10;Il contenuto generato dall'IA potrebbe non essere corretto.">
            <a:extLst>
              <a:ext uri="{FF2B5EF4-FFF2-40B4-BE49-F238E27FC236}">
                <a16:creationId xmlns:a16="http://schemas.microsoft.com/office/drawing/2014/main" id="{83DA2D71-1B14-ECD6-5F7E-BA4397D9383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248" r="32364" b="1"/>
          <a:stretch/>
        </p:blipFill>
        <p:spPr>
          <a:xfrm>
            <a:off x="6195373" y="321733"/>
            <a:ext cx="5674897" cy="597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738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93CB0D-6B41-855C-943A-5CEF63721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Destinatari del progetto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E0C717-D53F-C397-6AA1-015B886BE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406013"/>
            <a:ext cx="8915400" cy="3777622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  <a:buNone/>
            </a:pPr>
            <a:endParaRPr lang="it-IT" b="1" kern="50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1200"/>
              </a:spcBef>
              <a:buNone/>
            </a:pPr>
            <a:r>
              <a:rPr lang="it-IT" b="1" u="sng" kern="5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Destinatari diretti</a:t>
            </a:r>
            <a:r>
              <a:rPr lang="it-IT" kern="5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just">
              <a:spcBef>
                <a:spcPts val="1200"/>
              </a:spcBef>
            </a:pPr>
            <a:r>
              <a:rPr lang="it-IT" b="1" kern="5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nuclei familiari</a:t>
            </a:r>
            <a:endParaRPr lang="it-IT" b="1" kern="5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1200"/>
              </a:spcBef>
            </a:pPr>
            <a:r>
              <a:rPr lang="it-IT" b="1" kern="5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padri separati </a:t>
            </a:r>
            <a:r>
              <a:rPr lang="it-IT" kern="5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che si stanno separando legalmente e che hanno interrotto o che stanno per interrompere la convivenza. 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it-IT" kern="50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None/>
            </a:pPr>
            <a:r>
              <a:rPr lang="it-IT" b="1" u="sng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Destinatari indiretti:</a:t>
            </a:r>
          </a:p>
          <a:p>
            <a:pPr algn="just"/>
            <a:r>
              <a:rPr lang="it-IT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territorio e la collettività</a:t>
            </a:r>
            <a:r>
              <a:rPr lang="it-IT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in ottica di cittadinanza attiva e di mobilitazione della rete collaborativa.</a:t>
            </a:r>
          </a:p>
          <a:p>
            <a:pPr algn="just">
              <a:buNone/>
            </a:pPr>
            <a:endParaRPr lang="it-IT" kern="50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it-IT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908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B95EA5-E7B3-866C-AB17-B1D541D85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Requisiti per l’accoglienza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989FD22-0AAE-F57A-6438-49539686D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284514"/>
            <a:ext cx="8915400" cy="4789715"/>
          </a:xfrm>
        </p:spPr>
        <p:txBody>
          <a:bodyPr>
            <a:normAutofit/>
          </a:bodyPr>
          <a:lstStyle/>
          <a:p>
            <a:pPr marL="342900" lvl="0" indent="-342900" algn="just">
              <a:buSzPts val="1000"/>
              <a:buFont typeface="Arial" panose="020B0604020202020204" pitchFamily="34" charset="0"/>
              <a:buChar char="●"/>
            </a:pPr>
            <a:endParaRPr lang="it-IT" kern="5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buSzPts val="1000"/>
              <a:buFont typeface="Arial" panose="020B0604020202020204" pitchFamily="34" charset="0"/>
              <a:buChar char="●"/>
            </a:pPr>
            <a:r>
              <a:rPr lang="it-IT" b="1" kern="5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residenza nel Comune di Como</a:t>
            </a:r>
          </a:p>
          <a:p>
            <a:pPr marL="342900" lvl="0" indent="-342900" algn="just">
              <a:buSzPts val="1000"/>
              <a:buFont typeface="Arial" panose="020B0604020202020204" pitchFamily="34" charset="0"/>
              <a:buChar char="●"/>
            </a:pPr>
            <a:r>
              <a:rPr lang="it-IT" kern="5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presenza di </a:t>
            </a:r>
            <a:r>
              <a:rPr lang="it-IT" b="1" kern="5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figli minorenni </a:t>
            </a:r>
            <a:r>
              <a:rPr lang="it-IT" kern="5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(anche saltuaria per i padri separati)</a:t>
            </a:r>
            <a:endParaRPr lang="it-IT" kern="5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buSzPts val="1000"/>
              <a:buFont typeface="Arial" panose="020B0604020202020204" pitchFamily="34" charset="0"/>
              <a:buChar char="●"/>
            </a:pPr>
            <a:r>
              <a:rPr lang="it-IT" kern="5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presenza di </a:t>
            </a:r>
            <a:r>
              <a:rPr lang="it-IT" b="1" kern="5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attività lavorativa</a:t>
            </a:r>
            <a:endParaRPr lang="it-IT" b="1" kern="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buSzPts val="1000"/>
              <a:buFont typeface="Arial" panose="020B0604020202020204" pitchFamily="34" charset="0"/>
              <a:buChar char="●"/>
            </a:pPr>
            <a:r>
              <a:rPr lang="it-IT" kern="5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ISEE non superiore a </a:t>
            </a:r>
            <a:r>
              <a:rPr lang="it-IT" b="1" kern="5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20.000,00 €</a:t>
            </a:r>
            <a:endParaRPr lang="it-IT" kern="5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buSzPts val="1000"/>
              <a:buFont typeface="Arial" panose="020B0604020202020204" pitchFamily="34" charset="0"/>
              <a:buChar char="●"/>
            </a:pPr>
            <a:r>
              <a:rPr lang="it-IT" b="1" kern="5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autosufficienza e compatibilità con la vita in convivenza</a:t>
            </a:r>
            <a:r>
              <a:rPr lang="it-IT" kern="5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con le caratteristiche della struttura</a:t>
            </a:r>
            <a:endParaRPr lang="it-IT" kern="5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buSzPts val="1000"/>
              <a:buFont typeface="Arial" panose="020B0604020202020204" pitchFamily="34" charset="0"/>
              <a:buChar char="●"/>
            </a:pPr>
            <a:r>
              <a:rPr lang="it-IT" b="1" kern="5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assenza di fragilità</a:t>
            </a:r>
            <a:r>
              <a:rPr lang="it-IT" kern="5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quali dipendenze, patologie psichiatriche, comportamenti devianti</a:t>
            </a:r>
            <a:endParaRPr lang="it-IT" kern="5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buSzPts val="1000"/>
              <a:buFont typeface="Arial" panose="020B0604020202020204" pitchFamily="34" charset="0"/>
              <a:buChar char="●"/>
            </a:pPr>
            <a:r>
              <a:rPr lang="it-IT" b="1" kern="5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assenza di procedimenti penali</a:t>
            </a:r>
            <a:r>
              <a:rPr lang="it-IT" kern="5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corso</a:t>
            </a:r>
            <a:endParaRPr lang="it-IT" kern="5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buSzPts val="1000"/>
              <a:buFont typeface="Arial" panose="020B0604020202020204" pitchFamily="34" charset="0"/>
              <a:buChar char="●"/>
            </a:pPr>
            <a:r>
              <a:rPr lang="it-IT" b="1" kern="5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disponibilità alla convivenza</a:t>
            </a:r>
            <a:endParaRPr lang="it-IT" kern="5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buSzPts val="1000"/>
              <a:buFont typeface="Arial" panose="020B0604020202020204" pitchFamily="34" charset="0"/>
              <a:buChar char="●"/>
            </a:pPr>
            <a:r>
              <a:rPr lang="it-IT" b="1" kern="5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disponibilità a contribuire alle spese economiche </a:t>
            </a:r>
            <a:r>
              <a:rPr lang="it-IT" kern="5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 gestione dell’alloggio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2930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E8F099-5040-A3E6-6023-BE265D398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Azioni progettuali:</a:t>
            </a:r>
            <a:b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ACCOGLIENZA TEMPORANEA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4398A10-ACDD-6A47-AC42-1858012D7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92075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it-IT" sz="18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Accoglienza</a:t>
            </a:r>
            <a:r>
              <a:rPr lang="it-IT" sz="18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it-IT" sz="18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sviluppo di attività a supporto dei nuclei accolti </a:t>
            </a:r>
            <a:r>
              <a:rPr lang="it-IT" sz="18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modulabili in base ai bisogni di ogni singolo nucleo:</a:t>
            </a:r>
          </a:p>
          <a:p>
            <a:pPr marR="92075" lvl="1" indent="-342900" algn="just">
              <a:lnSpc>
                <a:spcPct val="115000"/>
              </a:lnSpc>
              <a:buSzPts val="1100"/>
              <a:buFont typeface="Times New Roman" panose="02020603050405020304" pitchFamily="18" charset="0"/>
              <a:buChar char="-"/>
            </a:pPr>
            <a:r>
              <a:rPr lang="it-IT" i="1" u="sng" spc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affiancamento socioeducativo</a:t>
            </a:r>
            <a:endParaRPr lang="it-IT" spc="0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92075" lvl="1" indent="-342900" algn="just">
              <a:lnSpc>
                <a:spcPct val="115000"/>
              </a:lnSpc>
              <a:buSzPts val="1100"/>
              <a:buFont typeface="Times New Roman" panose="02020603050405020304" pitchFamily="18" charset="0"/>
              <a:buChar char="-"/>
            </a:pPr>
            <a:r>
              <a:rPr lang="it-IT" i="1" u="sng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educazione all’abitare</a:t>
            </a:r>
            <a:endParaRPr lang="it-IT" spc="0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92075" lvl="1" indent="-342900" algn="just">
              <a:lnSpc>
                <a:spcPct val="115000"/>
              </a:lnSpc>
              <a:buSzPts val="1100"/>
              <a:buFont typeface="Times New Roman" panose="02020603050405020304" pitchFamily="18" charset="0"/>
              <a:buChar char="-"/>
            </a:pPr>
            <a:r>
              <a:rPr lang="it-IT" i="1" u="sng" spc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educazione finanziaria</a:t>
            </a:r>
            <a:endParaRPr lang="it-IT" spc="0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92075" lvl="1" indent="-342900" algn="just">
              <a:lnSpc>
                <a:spcPct val="115000"/>
              </a:lnSpc>
              <a:buSzPts val="1100"/>
              <a:buFont typeface="Times New Roman" panose="02020603050405020304" pitchFamily="18" charset="0"/>
              <a:buChar char="-"/>
            </a:pPr>
            <a:r>
              <a:rPr lang="it-IT" i="1" u="sng" spc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accompagnamento genitoriale e orientamento in materia di ADR (Risoluzione Alternativa delle Controversie)</a:t>
            </a:r>
          </a:p>
          <a:p>
            <a:pPr marR="92075" lvl="1" indent="-342900" algn="just">
              <a:lnSpc>
                <a:spcPct val="115000"/>
              </a:lnSpc>
              <a:buSzPts val="1100"/>
              <a:buFont typeface="Times New Roman" panose="02020603050405020304" pitchFamily="18" charset="0"/>
              <a:buChar char="-"/>
            </a:pPr>
            <a:r>
              <a:rPr lang="it-IT" i="1" u="sng" spc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supporto formativo</a:t>
            </a:r>
            <a:endParaRPr lang="it-IT" spc="0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594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25AD9-DC12-981D-3886-49362B969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9B9D5F-07EB-02F0-2DB6-64EF49D07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Azioni progettuali:</a:t>
            </a:r>
            <a:b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CREAZIONE DI OPPORTUNITÀ ABITATIVE</a:t>
            </a:r>
            <a:b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2F6EC3-11B2-BCDF-59B5-E5924EF42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2232" y="2172930"/>
            <a:ext cx="8915400" cy="3777622"/>
          </a:xfrm>
        </p:spPr>
        <p:txBody>
          <a:bodyPr>
            <a:normAutofit fontScale="85000" lnSpcReduction="20000"/>
          </a:bodyPr>
          <a:lstStyle/>
          <a:p>
            <a:pPr marL="0" marR="92075" lvl="0" indent="0" algn="just">
              <a:lnSpc>
                <a:spcPct val="115000"/>
              </a:lnSpc>
              <a:buSzPts val="1100"/>
              <a:buNone/>
            </a:pPr>
            <a:r>
              <a:rPr lang="it-IT" sz="1800" spc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progetto mira ad ampliare la rete degli interlocutori per offrire nuove opportunità</a:t>
            </a:r>
            <a:r>
              <a:rPr lang="it-IT" sz="1800" b="1" spc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it-IT" sz="1800" spc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nella logica di </a:t>
            </a:r>
            <a:r>
              <a:rPr lang="it-IT" sz="1800" b="1" spc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implementare l’accesso al mercato abitativo residenziale, attraverso una pluralità di azioni, quali ad esempio:</a:t>
            </a:r>
          </a:p>
          <a:p>
            <a:pPr marR="92075" lvl="0" algn="just">
              <a:lnSpc>
                <a:spcPct val="115000"/>
              </a:lnSpc>
              <a:buSzPts val="1100"/>
              <a:buFont typeface="Arial" panose="020B0604020202020204" pitchFamily="34" charset="0"/>
              <a:buChar char="•"/>
            </a:pPr>
            <a:r>
              <a:rPr lang="it-IT" sz="1800" b="1" spc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azioni di marketing sociale</a:t>
            </a:r>
            <a:r>
              <a:rPr lang="it-IT" sz="1800" spc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finalizzata a favorire una svolta culturale e l’instaurarsi di nuove forme contrattuali innovative e maggiormente tutelanti per tutti i soggetti coinvolti</a:t>
            </a:r>
          </a:p>
          <a:p>
            <a:pPr marR="92075" lvl="0" algn="just">
              <a:lnSpc>
                <a:spcPct val="115000"/>
              </a:lnSpc>
              <a:buSzPts val="1100"/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coordinamento tra i diversi enti che offrono servizi nell’ambito dell’abitare</a:t>
            </a:r>
            <a:r>
              <a:rPr lang="it-IT" sz="1800" spc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it-IT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allo scopo di condividere punti di forza e criticità, impostare un lavoro condiviso e congiunto in ottica di ottimizzazione delle risorse, per raggiungere l’obiettivo comune di superare le difficoltà abitative delle famiglie del territorio</a:t>
            </a:r>
          </a:p>
          <a:p>
            <a:pPr marR="92075" lvl="0" algn="just">
              <a:lnSpc>
                <a:spcPct val="115000"/>
              </a:lnSpc>
              <a:buSzPts val="1100"/>
              <a:buFont typeface="Arial" panose="020B0604020202020204" pitchFamily="34" charset="0"/>
              <a:buChar char="•"/>
            </a:pPr>
            <a:r>
              <a:rPr lang="it-IT" sz="1800" b="1" spc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formazione e informazione </a:t>
            </a:r>
            <a:r>
              <a:rPr lang="it-IT" sz="1800" spc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favore di operatori e beneficiari sulle opportunità offerte dal territorio e sulle procedure da seguire</a:t>
            </a:r>
          </a:p>
          <a:p>
            <a:pPr marR="92075" lvl="0" algn="just">
              <a:lnSpc>
                <a:spcPct val="115000"/>
              </a:lnSpc>
              <a:buSzPts val="1100"/>
              <a:buFont typeface="Arial" panose="020B0604020202020204" pitchFamily="34" charset="0"/>
              <a:buChar char="•"/>
            </a:pPr>
            <a:r>
              <a:rPr lang="it-IT" sz="1800" b="1" spc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accompagnamento e affiancamento dei beneficiari </a:t>
            </a:r>
            <a:r>
              <a:rPr lang="it-IT" sz="1800" spc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richiedenti affitto / acquisto</a:t>
            </a:r>
          </a:p>
          <a:p>
            <a:pPr marR="92075" lvl="0" algn="just">
              <a:lnSpc>
                <a:spcPct val="115000"/>
              </a:lnSpc>
              <a:buSzPts val="1100"/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ampliamento della rete collaborativa sul tema abitare</a:t>
            </a:r>
            <a:r>
              <a:rPr lang="it-IT" sz="1800" spc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associazioni di categoria, agenzie assicurative, istituti di credito, cooperative costruttrici sul territorio.</a:t>
            </a:r>
          </a:p>
          <a:p>
            <a:endParaRPr lang="it-IT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151879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343</TotalTime>
  <Words>856</Words>
  <Application>Microsoft Office PowerPoint</Application>
  <PresentationFormat>Widescreen</PresentationFormat>
  <Paragraphs>67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20" baseType="lpstr">
      <vt:lpstr>Aptos</vt:lpstr>
      <vt:lpstr>Arial</vt:lpstr>
      <vt:lpstr>Arial MT</vt:lpstr>
      <vt:lpstr>Century Gothic</vt:lpstr>
      <vt:lpstr>Symbol</vt:lpstr>
      <vt:lpstr>Tahoma</vt:lpstr>
      <vt:lpstr>Times New Roman</vt:lpstr>
      <vt:lpstr>Wingdings 3</vt:lpstr>
      <vt:lpstr>Filo</vt:lpstr>
      <vt:lpstr>Presentazione standard di PowerPoint</vt:lpstr>
      <vt:lpstr>Presentazione standard di PowerPoint</vt:lpstr>
      <vt:lpstr>Presentazione standard di PowerPoint</vt:lpstr>
      <vt:lpstr>L’immobile, centro del progetto</vt:lpstr>
      <vt:lpstr>Presentazione standard di PowerPoint</vt:lpstr>
      <vt:lpstr>Destinatari del progetto</vt:lpstr>
      <vt:lpstr>Requisiti per l’accoglienza</vt:lpstr>
      <vt:lpstr>Azioni progettuali: ACCOGLIENZA TEMPORANEA </vt:lpstr>
      <vt:lpstr>Azioni progettuali: CREAZIONE DI OPPORTUNITÀ ABITATIVE </vt:lpstr>
      <vt:lpstr>Azioni progettuali: APERTURA AL TERRITORIO 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Zoccola Gabriella</dc:creator>
  <cp:lastModifiedBy>Roperto Nicoletta</cp:lastModifiedBy>
  <cp:revision>12</cp:revision>
  <cp:lastPrinted>2025-03-18T11:04:23Z</cp:lastPrinted>
  <dcterms:created xsi:type="dcterms:W3CDTF">2025-03-17T13:14:43Z</dcterms:created>
  <dcterms:modified xsi:type="dcterms:W3CDTF">2025-03-18T12:31:59Z</dcterms:modified>
</cp:coreProperties>
</file>